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308" r:id="rId3"/>
    <p:sldId id="321" r:id="rId4"/>
    <p:sldId id="322" r:id="rId5"/>
    <p:sldId id="288" r:id="rId6"/>
    <p:sldId id="274" r:id="rId7"/>
    <p:sldId id="289" r:id="rId8"/>
    <p:sldId id="287" r:id="rId9"/>
    <p:sldId id="290" r:id="rId10"/>
    <p:sldId id="292" r:id="rId11"/>
    <p:sldId id="294" r:id="rId12"/>
    <p:sldId id="293" r:id="rId13"/>
    <p:sldId id="291" r:id="rId14"/>
    <p:sldId id="300" r:id="rId15"/>
    <p:sldId id="305" r:id="rId16"/>
    <p:sldId id="302" r:id="rId17"/>
    <p:sldId id="354" r:id="rId18"/>
    <p:sldId id="303" r:id="rId19"/>
    <p:sldId id="304" r:id="rId20"/>
    <p:sldId id="339" r:id="rId21"/>
    <p:sldId id="326" r:id="rId22"/>
    <p:sldId id="340" r:id="rId23"/>
    <p:sldId id="333" r:id="rId24"/>
    <p:sldId id="332" r:id="rId25"/>
    <p:sldId id="336" r:id="rId26"/>
    <p:sldId id="331" r:id="rId27"/>
    <p:sldId id="353" r:id="rId28"/>
    <p:sldId id="346" r:id="rId29"/>
    <p:sldId id="347" r:id="rId30"/>
    <p:sldId id="349" r:id="rId31"/>
    <p:sldId id="334" r:id="rId32"/>
    <p:sldId id="352" r:id="rId33"/>
    <p:sldId id="357" r:id="rId34"/>
    <p:sldId id="358" r:id="rId35"/>
    <p:sldId id="361" r:id="rId36"/>
    <p:sldId id="329" r:id="rId37"/>
    <p:sldId id="26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9"/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8" autoAdjust="0"/>
    <p:restoredTop sz="84291" autoAdjust="0"/>
  </p:normalViewPr>
  <p:slideViewPr>
    <p:cSldViewPr snapToGrid="0" showGuides="1">
      <p:cViewPr varScale="1">
        <p:scale>
          <a:sx n="85" d="100"/>
          <a:sy n="85" d="100"/>
        </p:scale>
        <p:origin x="416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ational_database_management_system" TargetMode="External"/><Relationship Id="rId4" Type="http://schemas.openxmlformats.org/officeDocument/2006/relationships/hyperlink" Target="https://en.wikipedia.org/wiki/Database_management_system" TargetMode="External"/><Relationship Id="rId5" Type="http://schemas.openxmlformats.org/officeDocument/2006/relationships/hyperlink" Target="https://en.wikipedia.org/wiki/NoSQL" TargetMode="External"/><Relationship Id="rId6" Type="http://schemas.openxmlformats.org/officeDocument/2006/relationships/hyperlink" Target="https://en.wikipedia.org/wiki/Online_transaction_processing" TargetMode="External"/><Relationship Id="rId7" Type="http://schemas.openxmlformats.org/officeDocument/2006/relationships/hyperlink" Target="https://en.wikipedia.org/wiki/ACID" TargetMode="External"/><Relationship Id="rId8" Type="http://schemas.openxmlformats.org/officeDocument/2006/relationships/hyperlink" Target="https://en.wikipedia.org/wiki/NewSQL#cite_note-aslett2012-1" TargetMode="External"/><Relationship Id="rId9" Type="http://schemas.openxmlformats.org/officeDocument/2006/relationships/hyperlink" Target="https://en.wikipedia.org/wiki/NewSQL#cite_note-2" TargetMode="External"/><Relationship Id="rId10" Type="http://schemas.openxmlformats.org/officeDocument/2006/relationships/hyperlink" Target="https://en.wikipedia.org/wiki/NewSQL#cite_note-highscalability-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BRIAN:</a:t>
            </a:r>
          </a:p>
          <a:p>
            <a:endParaRPr lang="en-US" dirty="0" smtClean="0"/>
          </a:p>
          <a:p>
            <a:r>
              <a:rPr lang="en-US" dirty="0" smtClean="0"/>
              <a:t>Quick </a:t>
            </a:r>
            <a:r>
              <a:rPr lang="en-US" dirty="0"/>
              <a:t>intro to serverless</a:t>
            </a:r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PHILLIP</a:t>
            </a:r>
          </a:p>
          <a:p>
            <a:endParaRPr lang="en-US" dirty="0" smtClean="0"/>
          </a:p>
          <a:p>
            <a:r>
              <a:rPr lang="en-US" dirty="0" smtClean="0"/>
              <a:t>What is new is this. Any associations? Drawing a blank? Can</a:t>
            </a:r>
            <a:r>
              <a:rPr lang="en-US" baseline="0" dirty="0" smtClean="0"/>
              <a:t> you smell the </a:t>
            </a:r>
            <a:r>
              <a:rPr lang="en-US" baseline="0" dirty="0" err="1" smtClean="0"/>
              <a:t>bunson</a:t>
            </a:r>
            <a:r>
              <a:rPr lang="en-US" baseline="0" dirty="0" smtClean="0"/>
              <a:t> burners from high school chemistry class?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00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graph showing a chemical</a:t>
            </a:r>
            <a:r>
              <a:rPr lang="en-US" baseline="0" dirty="0" smtClean="0"/>
              <a:t> reaction.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0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6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 1: If</a:t>
            </a:r>
            <a:r>
              <a:rPr lang="en-US" baseline="0" dirty="0" smtClean="0"/>
              <a:t> serverless a catalyst, what changes? Well, you’ll notice t</a:t>
            </a:r>
            <a:r>
              <a:rPr lang="en-US" dirty="0" smtClean="0"/>
              <a:t>hese changes right away.</a:t>
            </a:r>
          </a:p>
          <a:p>
            <a:endParaRPr lang="en-US" dirty="0" smtClean="0"/>
          </a:p>
          <a:p>
            <a:r>
              <a:rPr lang="en-US" dirty="0" smtClean="0"/>
              <a:t>ALT</a:t>
            </a:r>
            <a:r>
              <a:rPr lang="en-US" baseline="0" dirty="0" smtClean="0"/>
              <a:t> 2:</a:t>
            </a:r>
            <a:r>
              <a:rPr lang="en-US" dirty="0" smtClean="0"/>
              <a:t> Restate</a:t>
            </a:r>
            <a:r>
              <a:rPr lang="en-US" baseline="0" dirty="0" smtClean="0"/>
              <a:t> our hypothesis, </a:t>
            </a:r>
            <a:r>
              <a:rPr lang="en-US" dirty="0" smtClean="0"/>
              <a:t>now we want to get into the meat of</a:t>
            </a:r>
            <a:r>
              <a:rPr lang="en-US" baseline="0" dirty="0" smtClean="0"/>
              <a:t> this idea, which are some concrete ways your IT organization can start to benefit, and is to likely to change, as a result of this new way of doing business.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Reduces friction, helps you do the</a:t>
            </a:r>
            <a:r>
              <a:rPr lang="en-US" baseline="0" dirty="0"/>
              <a:t> right 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16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Bedrock of DevOps movement is small, embedded team that support</a:t>
            </a:r>
            <a:r>
              <a:rPr lang="en-US" baseline="0" dirty="0" smtClean="0"/>
              <a:t> what they build. </a:t>
            </a:r>
          </a:p>
          <a:p>
            <a:endParaRPr lang="en-US" baseline="0" dirty="0" smtClean="0"/>
          </a:p>
          <a:p>
            <a:r>
              <a:rPr lang="en-US" dirty="0" smtClean="0"/>
              <a:t>Adoption is not the same as</a:t>
            </a:r>
            <a:r>
              <a:rPr lang="en-US" baseline="0" dirty="0" smtClean="0"/>
              <a:t> adopting a new dev toolkit. It’s organizational.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have a DevOps department, you might be doing it wrong.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4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more death star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to market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6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you’ve figured out DevOps, and it didn’t hurt that much, did it?</a:t>
            </a:r>
          </a:p>
          <a:p>
            <a:endParaRPr lang="en-US" dirty="0" smtClean="0"/>
          </a:p>
          <a:p>
            <a:r>
              <a:rPr lang="en-US" dirty="0" smtClean="0"/>
              <a:t>Let’s consult the</a:t>
            </a:r>
            <a:r>
              <a:rPr lang="en-US" baseline="0" dirty="0" smtClean="0"/>
              <a:t> crystal ball to find out </a:t>
            </a:r>
            <a:r>
              <a:rPr lang="en-US" dirty="0" smtClean="0"/>
              <a:t>what</a:t>
            </a:r>
            <a:r>
              <a:rPr lang="en-US" baseline="0" dirty="0" smtClean="0"/>
              <a:t> kind of business opportunities await?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03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temptation of thwarting Brooks’</a:t>
            </a:r>
            <a:r>
              <a:rPr lang="en-US" baseline="0" dirty="0" smtClean="0"/>
              <a:t> law will be a thing of the past.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Ramp up time eased by a more uniform style of dev/ops/deploy and access to production-like resources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Communication overheads reduced by the small, product-based teams we talked about before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Limited divisibility of tasks </a:t>
            </a:r>
            <a:r>
              <a:rPr lang="mr-IN" baseline="0" dirty="0" smtClean="0"/>
              <a:t>–</a:t>
            </a:r>
            <a:r>
              <a:rPr lang="en-US" baseline="0" dirty="0" smtClean="0"/>
              <a:t> serverless lends itself to a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architecture </a:t>
            </a:r>
            <a:r>
              <a:rPr lang="mr-IN" baseline="0" dirty="0" smtClean="0"/>
              <a:t>–</a:t>
            </a:r>
            <a:r>
              <a:rPr lang="en-US" baseline="0" dirty="0" smtClean="0"/>
              <a:t> divisibility of tasks is ‘out-of-the-box’ in this new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0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34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Accelerated IT ecosystem diversity.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You’ve heard ‘we’re a .NET shop, or we’ve standardized everything on Java’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makes sense </a:t>
            </a:r>
            <a:r>
              <a:rPr lang="mr-IN" baseline="0" dirty="0" smtClean="0"/>
              <a:t>–</a:t>
            </a:r>
            <a:r>
              <a:rPr lang="en-US" baseline="0" dirty="0" smtClean="0"/>
              <a:t> it allows for uniform support when your highly paid designers and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go on the next project, passing support off to a different set of people with different capabilities.</a:t>
            </a:r>
          </a:p>
          <a:p>
            <a:r>
              <a:rPr lang="en-US" baseline="0" dirty="0" smtClean="0"/>
              <a:t>Standardization also makes ensuring your overall enterprise architecture doesn’t fly off the rails.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 serverless world, security contracts should be in code, transparent, and enforced at deploy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Governance will get more effective while cost becomes constant.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decoupling of governance costs from app dev removes the primary motivation for standardization. Don’t be surprised if a couple years from now, your running a Java function right next to a </a:t>
            </a:r>
            <a:r>
              <a:rPr lang="en-US" baseline="0" dirty="0" err="1" smtClean="0"/>
              <a:t>Haskall</a:t>
            </a:r>
            <a:r>
              <a:rPr lang="en-US" baseline="0" dirty="0" smtClean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43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PHILLIP: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Phillip’s story, you needed the heroic experimenter.</a:t>
            </a:r>
          </a:p>
          <a:p>
            <a:endParaRPr lang="en-US" dirty="0" smtClean="0"/>
          </a:p>
          <a:p>
            <a:r>
              <a:rPr lang="en-US" dirty="0" smtClean="0"/>
              <a:t>In the</a:t>
            </a:r>
            <a:r>
              <a:rPr lang="en-US" baseline="0" dirty="0" smtClean="0"/>
              <a:t> future, when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serverless is the norm,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usage data is granular, abundant, and accessible, and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machine learning moves further into the commodity space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The heroic </a:t>
            </a:r>
            <a:r>
              <a:rPr lang="en-US" baseline="0" dirty="0" err="1" smtClean="0"/>
              <a:t>experimentor</a:t>
            </a:r>
            <a:r>
              <a:rPr lang="en-US" baseline="0" dirty="0" smtClean="0"/>
              <a:t> will be the machine. The idea of software products and services assembling themselves based on ML models isn’t quite as crazy as it sounds.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25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Serverless</a:t>
            </a:r>
            <a:r>
              <a:rPr lang="en-US" dirty="0"/>
              <a:t> is a unique opportunity to free your people’s brains to solve business problems instead of IT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52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</a:t>
            </a:r>
          </a:p>
          <a:p>
            <a:endParaRPr lang="en-US" dirty="0" smtClean="0"/>
          </a:p>
          <a:p>
            <a:r>
              <a:rPr lang="en-US" dirty="0" smtClean="0"/>
              <a:t>Yes, there are still servers.</a:t>
            </a:r>
          </a:p>
          <a:p>
            <a:endParaRPr lang="en-US" dirty="0" smtClean="0"/>
          </a:p>
          <a:p>
            <a:r>
              <a:rPr lang="en-US" dirty="0" smtClean="0"/>
              <a:t>And ‘serverless’ is such</a:t>
            </a:r>
            <a:r>
              <a:rPr lang="en-US" baseline="0" dirty="0" smtClean="0"/>
              <a:t> a popular term that it’s taking on a life of its own.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we are talking about when</a:t>
            </a:r>
            <a:r>
              <a:rPr lang="en-US" baseline="0" dirty="0" smtClean="0"/>
              <a:t> we talk serverless: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Short lived functions measured in seconds or fractions of second)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Platform compute (not limited to public cloud)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Tools/frameworks to support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</a:t>
            </a:r>
          </a:p>
          <a:p>
            <a:endParaRPr lang="en-US" dirty="0" smtClean="0"/>
          </a:p>
          <a:p>
            <a:r>
              <a:rPr lang="en-US" dirty="0" smtClean="0"/>
              <a:t>Compelling offerings </a:t>
            </a:r>
            <a:r>
              <a:rPr lang="en-US" baseline="0" dirty="0" smtClean="0"/>
              <a:t>in the space, and what we have experience with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</a:t>
            </a:r>
            <a:r>
              <a:rPr lang="en-US" baseline="0" dirty="0" smtClean="0"/>
              <a:t> those are technologies. But our hypothesis is about serverless market offerings. It’s actually a bit broader. To take us our hypothesis.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PASS</a:t>
            </a:r>
          </a:p>
          <a:p>
            <a:endParaRPr lang="en-US" b="1" dirty="0" smtClean="0"/>
          </a:p>
          <a:p>
            <a:r>
              <a:rPr lang="en-US" b="1" dirty="0" smtClean="0"/>
              <a:t>PHILLIP</a:t>
            </a:r>
            <a:r>
              <a:rPr lang="en-US" b="1" baseline="0" dirty="0" smtClean="0"/>
              <a:t>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We’re pumped about this. 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PHILLIP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PHILLIP:</a:t>
            </a:r>
          </a:p>
          <a:p>
            <a:endParaRPr lang="en-US" dirty="0" smtClean="0"/>
          </a:p>
          <a:p>
            <a:r>
              <a:rPr lang="en-US" b="1" dirty="0" smtClean="0"/>
              <a:t>What</a:t>
            </a:r>
            <a:r>
              <a:rPr lang="en-US" b="1" baseline="0" dirty="0" smtClean="0"/>
              <a:t> percentage of your IT organization’s time is spent on solving business problems?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6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PHILLIP:</a:t>
            </a:r>
          </a:p>
          <a:p>
            <a:endParaRPr lang="en-US" dirty="0" smtClean="0"/>
          </a:p>
          <a:p>
            <a:r>
              <a:rPr lang="en-US" dirty="0" smtClean="0"/>
              <a:t>Infrastructure</a:t>
            </a:r>
            <a:r>
              <a:rPr lang="en-US" baseline="0" dirty="0" smtClean="0"/>
              <a:t> automation paired with teams that support what they build isn’t new. This is DevOps, started to gain traction X years ago.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Infrastructure </a:t>
            </a:r>
            <a:r>
              <a:rPr lang="en-US" dirty="0"/>
              <a:t>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31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3.svg"/><Relationship Id="rId5" Type="http://schemas.openxmlformats.org/officeDocument/2006/relationships/image" Target="../media/image21.png"/><Relationship Id="rId6" Type="http://schemas.openxmlformats.org/officeDocument/2006/relationships/image" Target="../media/image25.svg"/><Relationship Id="rId7" Type="http://schemas.openxmlformats.org/officeDocument/2006/relationships/image" Target="../media/image22.png"/><Relationship Id="rId8" Type="http://schemas.openxmlformats.org/officeDocument/2006/relationships/image" Target="../media/image27.svg"/><Relationship Id="rId9" Type="http://schemas.openxmlformats.org/officeDocument/2006/relationships/image" Target="../media/image23.png"/><Relationship Id="rId10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5.svg"/><Relationship Id="rId6" Type="http://schemas.openxmlformats.org/officeDocument/2006/relationships/image" Target="../media/image28.png"/><Relationship Id="rId7" Type="http://schemas.openxmlformats.org/officeDocument/2006/relationships/image" Target="../media/image37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43.sv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8.png"/><Relationship Id="rId6" Type="http://schemas.openxmlformats.org/officeDocument/2006/relationships/image" Target="../media/image10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4" Type="http://schemas.openxmlformats.org/officeDocument/2006/relationships/image" Target="../media/image43.png"/><Relationship Id="rId5" Type="http://schemas.openxmlformats.org/officeDocument/2006/relationships/image" Target="../media/image53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55.svg"/><Relationship Id="rId5" Type="http://schemas.openxmlformats.org/officeDocument/2006/relationships/image" Target="../media/image23.png"/><Relationship Id="rId6" Type="http://schemas.openxmlformats.org/officeDocument/2006/relationships/image" Target="../media/image29.svg"/><Relationship Id="rId7" Type="http://schemas.openxmlformats.org/officeDocument/2006/relationships/image" Target="../media/image45.png"/><Relationship Id="rId8" Type="http://schemas.openxmlformats.org/officeDocument/2006/relationships/image" Target="../media/image57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5" Type="http://schemas.openxmlformats.org/officeDocument/2006/relationships/image" Target="../media/image60.svg"/><Relationship Id="rId6" Type="http://schemas.openxmlformats.org/officeDocument/2006/relationships/image" Target="../media/image48.png"/><Relationship Id="rId7" Type="http://schemas.openxmlformats.org/officeDocument/2006/relationships/image" Target="../media/image62.svg"/><Relationship Id="rId8" Type="http://schemas.openxmlformats.org/officeDocument/2006/relationships/image" Target="../media/image49.png"/><Relationship Id="rId9" Type="http://schemas.openxmlformats.org/officeDocument/2006/relationships/image" Target="../media/image64.sv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8.png"/><Relationship Id="rId6" Type="http://schemas.openxmlformats.org/officeDocument/2006/relationships/image" Target="../media/image10.sv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184501" y="2976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22604"/>
            <a:ext cx="8120418" cy="459474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0" y="4644714"/>
            <a:ext cx="9144000" cy="15323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We have nothing new to offer</a:t>
            </a:r>
          </a:p>
        </p:txBody>
      </p:sp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912" y="2573054"/>
            <a:ext cx="6161912" cy="3552428"/>
            <a:chOff x="-609600" y="2468279"/>
            <a:chExt cx="6343650" cy="365720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00" y="2557179"/>
              <a:ext cx="6343650" cy="3568303"/>
            </a:xfrm>
            <a:prstGeom prst="rect">
              <a:avLst/>
            </a:prstGeom>
          </p:spPr>
        </p:pic>
        <p:pic>
          <p:nvPicPr>
            <p:cNvPr id="10" name="Graphic 5" descr="Flask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610912">
              <a:off x="-7158" y="2468279"/>
              <a:ext cx="2212678" cy="2212678"/>
            </a:xfrm>
            <a:prstGeom prst="rect">
              <a:avLst/>
            </a:prstGeom>
          </p:spPr>
        </p:pic>
        <p:pic>
          <p:nvPicPr>
            <p:cNvPr id="11" name="Graphic 6" descr="Flask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027814">
              <a:off x="3727380" y="3504166"/>
              <a:ext cx="1826730" cy="1826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69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216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57626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448916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33738" y="4087466"/>
            <a:ext cx="363855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Jack Warner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jack.warner@parivedasolutions.com</a:t>
            </a:r>
          </a:p>
          <a:p>
            <a:r>
              <a:rPr lang="en-US" sz="1400" dirty="0"/>
              <a:t>     /</a:t>
            </a:r>
            <a:r>
              <a:rPr lang="en-US" sz="1400" dirty="0" err="1"/>
              <a:t>jackwarner</a:t>
            </a:r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19713" y="4087466"/>
            <a:ext cx="363855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Phillip Manwaring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phillip.manwaring@parivedasolutions.com</a:t>
            </a:r>
          </a:p>
          <a:p>
            <a:r>
              <a:rPr lang="en-US" sz="1400" dirty="0"/>
              <a:t>     /</a:t>
            </a:r>
            <a:r>
              <a:rPr lang="en-US" sz="1400" dirty="0" err="1"/>
              <a:t>manwaring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6819713" y="4961111"/>
            <a:ext cx="279888" cy="277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1733738" y="4961111"/>
            <a:ext cx="279888" cy="2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83441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Catalysts change the equation</a:t>
            </a:r>
          </a:p>
        </p:txBody>
      </p:sp>
      <p:sp>
        <p:nvSpPr>
          <p:cNvPr id="15" name="TextBox 14"/>
          <p:cNvSpPr txBox="1"/>
          <p:nvPr/>
        </p:nvSpPr>
        <p:spPr>
          <a:xfrm rot="20893601">
            <a:off x="5677620" y="1548902"/>
            <a:ext cx="7115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Serverless </a:t>
            </a:r>
          </a:p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is the catalyst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6343" y="528819"/>
            <a:ext cx="9144000" cy="2387600"/>
          </a:xfrm>
        </p:spPr>
        <p:txBody>
          <a:bodyPr/>
          <a:lstStyle/>
          <a:p>
            <a:r>
              <a:rPr lang="en-US" dirty="0"/>
              <a:t>(not very)</a:t>
            </a:r>
            <a:br>
              <a:rPr lang="en-US" dirty="0"/>
            </a:br>
            <a:r>
              <a:rPr lang="en-US" dirty="0"/>
              <a:t>Bold 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2"/>
          <a:stretch/>
        </p:blipFill>
        <p:spPr>
          <a:xfrm>
            <a:off x="0" y="0"/>
            <a:ext cx="12192000" cy="61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87" y="267513"/>
            <a:ext cx="9140626" cy="58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" b="15334"/>
          <a:stretch/>
        </p:blipFill>
        <p:spPr>
          <a:xfrm>
            <a:off x="0" y="0"/>
            <a:ext cx="12192000" cy="61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83397" y="4176231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184544" y="4176231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32464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47475" y="-191074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62801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Time-to-Market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" b="4472"/>
          <a:stretch/>
        </p:blipFill>
        <p:spPr>
          <a:xfrm>
            <a:off x="0" y="-38911"/>
            <a:ext cx="12192000" cy="61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1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/>
          <a:stretch/>
        </p:blipFill>
        <p:spPr>
          <a:xfrm>
            <a:off x="0" y="-1"/>
            <a:ext cx="6118859" cy="6137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2" t="10506" r="14544"/>
          <a:stretch/>
        </p:blipFill>
        <p:spPr>
          <a:xfrm>
            <a:off x="6118859" y="0"/>
            <a:ext cx="6073141" cy="613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7" name="Graphic 6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8" name="Graphic 7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0" r="-12371"/>
          <a:stretch/>
        </p:blipFill>
        <p:spPr>
          <a:xfrm>
            <a:off x="6096000" y="0"/>
            <a:ext cx="7308914" cy="612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/>
          <a:stretch/>
        </p:blipFill>
        <p:spPr>
          <a:xfrm>
            <a:off x="0" y="0"/>
            <a:ext cx="6096000" cy="61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03"/>
          <a:stretch/>
        </p:blipFill>
        <p:spPr>
          <a:xfrm>
            <a:off x="0" y="0"/>
            <a:ext cx="12192000" cy="61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67" y="0"/>
            <a:ext cx="7268066" cy="60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66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2153416"/>
            <a:ext cx="9144000" cy="2387600"/>
          </a:xfrm>
        </p:spPr>
        <p:txBody>
          <a:bodyPr>
            <a:noAutofit/>
          </a:bodyPr>
          <a:lstStyle/>
          <a:p>
            <a:r>
              <a:rPr lang="en-US" sz="37200" dirty="0"/>
              <a:t>? ? ?</a:t>
            </a:r>
          </a:p>
        </p:txBody>
      </p:sp>
    </p:spTree>
    <p:extLst>
      <p:ext uri="{BB962C8B-B14F-4D97-AF65-F5344CB8AC3E}">
        <p14:creationId xmlns:p14="http://schemas.microsoft.com/office/powerpoint/2010/main" val="231813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50747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1397" y="1069476"/>
            <a:ext cx="914400" cy="914400"/>
          </a:xfrm>
          <a:prstGeom prst="rect">
            <a:avLst/>
          </a:prstGeom>
        </p:spPr>
      </p:pic>
      <p:pic>
        <p:nvPicPr>
          <p:cNvPr id="19" name="Graphic 18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25797" y="1069475"/>
            <a:ext cx="914400" cy="914400"/>
          </a:xfrm>
          <a:prstGeom prst="rect">
            <a:avLst/>
          </a:prstGeom>
        </p:spPr>
      </p:pic>
      <p:pic>
        <p:nvPicPr>
          <p:cNvPr id="20" name="Graphic 19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4521" y="1707424"/>
            <a:ext cx="914400" cy="914400"/>
          </a:xfrm>
          <a:prstGeom prst="rect">
            <a:avLst/>
          </a:prstGeom>
        </p:spPr>
      </p:pic>
      <p:pic>
        <p:nvPicPr>
          <p:cNvPr id="21" name="Graphic 20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34962" y="1707424"/>
            <a:ext cx="914400" cy="914400"/>
          </a:xfrm>
          <a:prstGeom prst="rect">
            <a:avLst/>
          </a:prstGeom>
        </p:spPr>
      </p:pic>
      <p:pic>
        <p:nvPicPr>
          <p:cNvPr id="22" name="Graphic 21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3114" y="1707424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0197" y="1069475"/>
            <a:ext cx="914400" cy="914400"/>
          </a:xfrm>
          <a:prstGeom prst="rect">
            <a:avLst/>
          </a:prstGeom>
        </p:spPr>
      </p:pic>
      <p:pic>
        <p:nvPicPr>
          <p:cNvPr id="30" name="Graphic 29" descr="Craw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7699800">
            <a:off x="3753342" y="336106"/>
            <a:ext cx="1285744" cy="1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240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xmlns="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Ru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9839009">
            <a:off x="3299491" y="800695"/>
            <a:ext cx="1373303" cy="1373303"/>
          </a:xfrm>
          <a:prstGeom prst="rect">
            <a:avLst/>
          </a:prstGeom>
        </p:spPr>
      </p:pic>
      <p:pic>
        <p:nvPicPr>
          <p:cNvPr id="34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047662" y="2535565"/>
            <a:ext cx="914400" cy="914400"/>
          </a:xfrm>
          <a:prstGeom prst="rect">
            <a:avLst/>
          </a:prstGeom>
        </p:spPr>
      </p:pic>
      <p:pic>
        <p:nvPicPr>
          <p:cNvPr id="35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955814" y="3444891"/>
            <a:ext cx="914400" cy="914400"/>
          </a:xfrm>
          <a:prstGeom prst="rect">
            <a:avLst/>
          </a:prstGeom>
        </p:spPr>
      </p:pic>
      <p:pic>
        <p:nvPicPr>
          <p:cNvPr id="36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863966" y="2533028"/>
            <a:ext cx="914400" cy="914400"/>
          </a:xfrm>
          <a:prstGeom prst="rect">
            <a:avLst/>
          </a:prstGeom>
        </p:spPr>
      </p:pic>
      <p:pic>
        <p:nvPicPr>
          <p:cNvPr id="37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047662" y="3442354"/>
            <a:ext cx="914400" cy="914400"/>
          </a:xfrm>
          <a:prstGeom prst="rect">
            <a:avLst/>
          </a:prstGeom>
        </p:spPr>
      </p:pic>
      <p:pic>
        <p:nvPicPr>
          <p:cNvPr id="38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955814" y="2533028"/>
            <a:ext cx="914400" cy="914400"/>
          </a:xfrm>
          <a:prstGeom prst="rect">
            <a:avLst/>
          </a:prstGeom>
        </p:spPr>
      </p:pic>
      <p:pic>
        <p:nvPicPr>
          <p:cNvPr id="39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863966" y="3442354"/>
            <a:ext cx="914400" cy="914400"/>
          </a:xfrm>
          <a:prstGeom prst="rect">
            <a:avLst/>
          </a:prstGeom>
        </p:spPr>
      </p:pic>
      <p:pic>
        <p:nvPicPr>
          <p:cNvPr id="40" name="Graphic 39" descr="Da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1084224" flipH="1">
            <a:off x="6876857" y="3085696"/>
            <a:ext cx="1803448" cy="18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0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4" b="12335"/>
          <a:stretch/>
        </p:blipFill>
        <p:spPr>
          <a:xfrm>
            <a:off x="0" y="0"/>
            <a:ext cx="12192000" cy="6129338"/>
          </a:xfrm>
          <a:prstGeom prst="rect">
            <a:avLst/>
          </a:prstGeom>
        </p:spPr>
      </p:pic>
      <p:pic>
        <p:nvPicPr>
          <p:cNvPr id="7" name="Graphic 6" descr="Hik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06855" y="56513"/>
            <a:ext cx="1486443" cy="1486443"/>
          </a:xfrm>
          <a:prstGeom prst="rect">
            <a:avLst/>
          </a:prstGeom>
        </p:spPr>
      </p:pic>
      <p:pic>
        <p:nvPicPr>
          <p:cNvPr id="9" name="Graphic 8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3564752" y="480199"/>
            <a:ext cx="914400" cy="914400"/>
          </a:xfrm>
          <a:prstGeom prst="rect">
            <a:avLst/>
          </a:prstGeom>
        </p:spPr>
      </p:pic>
      <p:pic>
        <p:nvPicPr>
          <p:cNvPr id="11" name="Graphic 10" descr="Mark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6226" y="2804570"/>
            <a:ext cx="1486443" cy="1486443"/>
          </a:xfrm>
          <a:prstGeom prst="rect">
            <a:avLst/>
          </a:prstGeom>
        </p:spPr>
      </p:pic>
      <p:pic>
        <p:nvPicPr>
          <p:cNvPr id="14" name="Graphic 13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6200500">
            <a:off x="4515540" y="573362"/>
            <a:ext cx="914400" cy="914400"/>
          </a:xfrm>
          <a:prstGeom prst="rect">
            <a:avLst/>
          </a:prstGeom>
        </p:spPr>
      </p:pic>
      <p:pic>
        <p:nvPicPr>
          <p:cNvPr id="15" name="Graphic 14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9942509">
            <a:off x="5356047" y="1036113"/>
            <a:ext cx="914400" cy="914400"/>
          </a:xfrm>
          <a:prstGeom prst="rect">
            <a:avLst/>
          </a:prstGeom>
        </p:spPr>
      </p:pic>
      <p:pic>
        <p:nvPicPr>
          <p:cNvPr id="16" name="Graphic 15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7483535">
            <a:off x="6075761" y="1739452"/>
            <a:ext cx="914400" cy="914400"/>
          </a:xfrm>
          <a:prstGeom prst="rect">
            <a:avLst/>
          </a:prstGeom>
        </p:spPr>
      </p:pic>
      <p:pic>
        <p:nvPicPr>
          <p:cNvPr id="17" name="Graphic 16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9040667">
            <a:off x="6788992" y="2468067"/>
            <a:ext cx="914400" cy="914400"/>
          </a:xfrm>
          <a:prstGeom prst="rect">
            <a:avLst/>
          </a:prstGeom>
        </p:spPr>
      </p:pic>
      <p:pic>
        <p:nvPicPr>
          <p:cNvPr id="18" name="Graphic 17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6973972">
            <a:off x="7351686" y="3219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1" y="403286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98" y="724497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5180618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63" y="2301883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34" y="4045893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20" y="3371721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1974313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997</Words>
  <Application>Microsoft Macintosh PowerPoint</Application>
  <PresentationFormat>Widescreen</PresentationFormat>
  <Paragraphs>169</Paragraphs>
  <Slides>37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Calibri Light</vt:lpstr>
      <vt:lpstr>Gabriola</vt:lpstr>
      <vt:lpstr>Lucida Handwriting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(not very) Bold predictions</vt:lpstr>
      <vt:lpstr>PowerPoint Presentation</vt:lpstr>
      <vt:lpstr>PowerPoint Presentation</vt:lpstr>
      <vt:lpstr>Small, product focused teams</vt:lpstr>
      <vt:lpstr>PowerPoint Presentation</vt:lpstr>
      <vt:lpstr>Data driven decision making</vt:lpstr>
      <vt:lpstr>Faster Time-to-Market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? ? 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Warner, Jack</cp:lastModifiedBy>
  <cp:revision>434</cp:revision>
  <dcterms:created xsi:type="dcterms:W3CDTF">2017-02-16T16:12:13Z</dcterms:created>
  <dcterms:modified xsi:type="dcterms:W3CDTF">2017-03-17T17:29:29Z</dcterms:modified>
</cp:coreProperties>
</file>